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Libre Baskerville"/>
      <p:regular r:id="rId17"/>
    </p:embeddedFont>
    <p:embeddedFont>
      <p:font typeface="Libre Baskerville"/>
      <p:regular r:id="rId18"/>
    </p:embeddedFont>
    <p:embeddedFont>
      <p:font typeface="Libre Baskerville"/>
      <p:regular r:id="rId19"/>
    </p:embeddedFont>
    <p:embeddedFont>
      <p:font typeface="Libre Baskerville"/>
      <p:regular r:id="rId20"/>
    </p:embeddedFont>
    <p:embeddedFont>
      <p:font typeface="Open Sans"/>
      <p:regular r:id="rId21"/>
    </p:embeddedFont>
    <p:embeddedFont>
      <p:font typeface="Open Sans"/>
      <p:regular r:id="rId22"/>
    </p:embeddedFont>
    <p:embeddedFont>
      <p:font typeface="Open Sans"/>
      <p:regular r:id="rId23"/>
    </p:embeddedFont>
    <p:embeddedFont>
      <p:font typeface="Open Sans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svg"/><Relationship Id="rId4" Type="http://schemas.openxmlformats.org/officeDocument/2006/relationships/image" Target="../media/image-1-4.png"/><Relationship Id="rId5" Type="http://schemas.openxmlformats.org/officeDocument/2006/relationships/image" Target="../media/image-1-5.svg"/><Relationship Id="rId6" Type="http://schemas.openxmlformats.org/officeDocument/2006/relationships/image" Target="../media/image-1-6.png"/><Relationship Id="rId7" Type="http://schemas.openxmlformats.org/officeDocument/2006/relationships/image" Target="../media/image-1-7.svg"/><Relationship Id="rId8" Type="http://schemas.openxmlformats.org/officeDocument/2006/relationships/image" Target="../media/image-1-8.png"/><Relationship Id="rId9" Type="http://schemas.openxmlformats.org/officeDocument/2006/relationships/image" Target="../media/image-1-9.svg"/><Relationship Id="rId10" Type="http://schemas.openxmlformats.org/officeDocument/2006/relationships/slideLayout" Target="../slideLayouts/slideLayout2.xml"/><Relationship Id="rId11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svg"/><Relationship Id="rId3" Type="http://schemas.openxmlformats.org/officeDocument/2006/relationships/image" Target="../media/image-10-3.png"/><Relationship Id="rId4" Type="http://schemas.openxmlformats.org/officeDocument/2006/relationships/image" Target="../media/image-10-4.png"/><Relationship Id="rId5" Type="http://schemas.openxmlformats.org/officeDocument/2006/relationships/image" Target="../media/image-10-5.png"/><Relationship Id="rId6" Type="http://schemas.openxmlformats.org/officeDocument/2006/relationships/image" Target="../media/image-10-6.png"/><Relationship Id="rId7" Type="http://schemas.openxmlformats.org/officeDocument/2006/relationships/image" Target="../media/image-10-7.png"/><Relationship Id="rId8" Type="http://schemas.openxmlformats.org/officeDocument/2006/relationships/slideLayout" Target="../slideLayouts/slideLayout11.xml"/><Relationship Id="rId9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svg"/><Relationship Id="rId4" Type="http://schemas.openxmlformats.org/officeDocument/2006/relationships/image" Target="../media/image-3-4.png"/><Relationship Id="rId5" Type="http://schemas.openxmlformats.org/officeDocument/2006/relationships/image" Target="../media/image-3-5.png"/><Relationship Id="rId6" Type="http://schemas.openxmlformats.org/officeDocument/2006/relationships/image" Target="../media/image-3-6.png"/><Relationship Id="rId7" Type="http://schemas.openxmlformats.org/officeDocument/2006/relationships/image" Target="../media/image-3-7.png"/><Relationship Id="rId8" Type="http://schemas.openxmlformats.org/officeDocument/2006/relationships/slideLayout" Target="../slideLayouts/slideLayout4.xml"/><Relationship Id="rId9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slideLayout" Target="../slideLayouts/slideLayout5.xml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svg"/><Relationship Id="rId3" Type="http://schemas.openxmlformats.org/officeDocument/2006/relationships/image" Target="../media/image-6-3.png"/><Relationship Id="rId4" Type="http://schemas.openxmlformats.org/officeDocument/2006/relationships/slideLayout" Target="../slideLayouts/slideLayout7.xml"/><Relationship Id="rId5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slideLayout" Target="../slideLayouts/slideLayout8.xml"/><Relationship Id="rId5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slideLayout" Target="../slideLayouts/slideLayout9.xml"/><Relationship Id="rId5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svg"/><Relationship Id="rId4" Type="http://schemas.openxmlformats.org/officeDocument/2006/relationships/image" Target="../media/image-9-4.png"/><Relationship Id="rId5" Type="http://schemas.openxmlformats.org/officeDocument/2006/relationships/image" Target="../media/image-9-5.svg"/><Relationship Id="rId6" Type="http://schemas.openxmlformats.org/officeDocument/2006/relationships/image" Target="../media/image-9-6.png"/><Relationship Id="rId7" Type="http://schemas.openxmlformats.org/officeDocument/2006/relationships/image" Target="../media/image-9-7.svg"/><Relationship Id="rId8" Type="http://schemas.openxmlformats.org/officeDocument/2006/relationships/image" Target="../media/image-9-8.png"/><Relationship Id="rId9" Type="http://schemas.openxmlformats.org/officeDocument/2006/relationships/image" Target="../media/image-9-9.svg"/><Relationship Id="rId10" Type="http://schemas.openxmlformats.org/officeDocument/2006/relationships/slideLayout" Target="../slideLayouts/slideLayout10.xml"/><Relationship Id="rId11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532340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Consumer Shopping Behavior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290060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Examining 3,900 purchases to uncover spending trends, customer segments, and subscription patterns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5271016"/>
            <a:ext cx="1265992" cy="426244"/>
          </a:xfrm>
          <a:prstGeom prst="roundRect">
            <a:avLst>
              <a:gd name="adj" fmla="val 6386"/>
            </a:avLst>
          </a:prstGeom>
          <a:solidFill>
            <a:srgbClr val="D7D6F5"/>
          </a:solidFill>
          <a:ln/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9878" y="5393412"/>
            <a:ext cx="181451" cy="18145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202055" y="5339001"/>
            <a:ext cx="721638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PYTHON</a:t>
            </a:r>
            <a:endParaRPr lang="en-US" sz="1400" dirty="0"/>
          </a:p>
        </p:txBody>
      </p:sp>
      <p:sp>
        <p:nvSpPr>
          <p:cNvPr id="8" name="Shape 4"/>
          <p:cNvSpPr/>
          <p:nvPr/>
        </p:nvSpPr>
        <p:spPr>
          <a:xfrm>
            <a:off x="2173129" y="5271016"/>
            <a:ext cx="1673543" cy="426244"/>
          </a:xfrm>
          <a:prstGeom prst="roundRect">
            <a:avLst>
              <a:gd name="adj" fmla="val 6386"/>
            </a:avLst>
          </a:prstGeom>
          <a:solidFill>
            <a:srgbClr val="D7D6F5"/>
          </a:solidFill>
          <a:ln/>
        </p:spPr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09217" y="5393412"/>
            <a:ext cx="181451" cy="18145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2581394" y="5339001"/>
            <a:ext cx="1129189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POSTGRESQL</a:t>
            </a:r>
            <a:endParaRPr lang="en-US" sz="1400" dirty="0"/>
          </a:p>
        </p:txBody>
      </p:sp>
      <p:sp>
        <p:nvSpPr>
          <p:cNvPr id="11" name="Shape 6"/>
          <p:cNvSpPr/>
          <p:nvPr/>
        </p:nvSpPr>
        <p:spPr>
          <a:xfrm>
            <a:off x="3960019" y="5271016"/>
            <a:ext cx="1389578" cy="426244"/>
          </a:xfrm>
          <a:prstGeom prst="roundRect">
            <a:avLst>
              <a:gd name="adj" fmla="val 6386"/>
            </a:avLst>
          </a:prstGeom>
          <a:solidFill>
            <a:srgbClr val="D7D6F5"/>
          </a:solidFill>
          <a:ln/>
        </p:spPr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096107" y="5393412"/>
            <a:ext cx="181451" cy="181451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4368284" y="5339001"/>
            <a:ext cx="845225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POWER BI</a:t>
            </a:r>
            <a:endParaRPr lang="en-US" sz="1400" dirty="0"/>
          </a:p>
        </p:txBody>
      </p:sp>
      <p:sp>
        <p:nvSpPr>
          <p:cNvPr id="14" name="Shape 8"/>
          <p:cNvSpPr/>
          <p:nvPr/>
        </p:nvSpPr>
        <p:spPr>
          <a:xfrm>
            <a:off x="5462945" y="5271016"/>
            <a:ext cx="1059537" cy="426244"/>
          </a:xfrm>
          <a:prstGeom prst="roundRect">
            <a:avLst>
              <a:gd name="adj" fmla="val 6386"/>
            </a:avLst>
          </a:prstGeom>
          <a:solidFill>
            <a:srgbClr val="D7D6F5"/>
          </a:solidFill>
          <a:ln/>
        </p:spPr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599033" y="5393412"/>
            <a:ext cx="181451" cy="181451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5871210" y="5339001"/>
            <a:ext cx="515183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EXCEL</a:t>
            </a:r>
            <a:endParaRPr lang="en-US" sz="1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679133" y="534233"/>
            <a:ext cx="2009775" cy="364569"/>
          </a:xfrm>
          <a:prstGeom prst="roundRect">
            <a:avLst>
              <a:gd name="adj" fmla="val 6388"/>
            </a:avLst>
          </a:prstGeom>
          <a:solidFill>
            <a:srgbClr val="403CCF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795457" y="638889"/>
            <a:ext cx="155138" cy="15513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028105" y="592336"/>
            <a:ext cx="1544479" cy="2483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RECOMMENDATIONS</a:t>
            </a:r>
            <a:endParaRPr lang="en-US" sz="1200" dirty="0"/>
          </a:p>
        </p:txBody>
      </p:sp>
      <p:sp>
        <p:nvSpPr>
          <p:cNvPr id="5" name="Text 2"/>
          <p:cNvSpPr/>
          <p:nvPr/>
        </p:nvSpPr>
        <p:spPr>
          <a:xfrm>
            <a:off x="679133" y="976313"/>
            <a:ext cx="5150882" cy="6063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750"/>
              </a:lnSpc>
              <a:buNone/>
            </a:pPr>
            <a:r>
              <a:rPr lang="en-US" sz="38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Strategic Action Plan</a:t>
            </a:r>
            <a:endParaRPr lang="en-US" sz="38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133" y="1873687"/>
            <a:ext cx="970240" cy="116431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843326" y="2067639"/>
            <a:ext cx="2465665" cy="303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Boost Subscriptions</a:t>
            </a:r>
            <a:endParaRPr lang="en-US" sz="1900" dirty="0"/>
          </a:p>
        </p:txBody>
      </p:sp>
      <p:sp>
        <p:nvSpPr>
          <p:cNvPr id="8" name="Text 4"/>
          <p:cNvSpPr/>
          <p:nvPr/>
        </p:nvSpPr>
        <p:spPr>
          <a:xfrm>
            <a:off x="1843326" y="2487097"/>
            <a:ext cx="12107942" cy="3105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Promote exclusive benefits and perks for subscribers to increase conversion</a:t>
            </a:r>
            <a:endParaRPr lang="en-US" sz="150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133" y="3037999"/>
            <a:ext cx="970240" cy="1164312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843326" y="3231952"/>
            <a:ext cx="2425660" cy="303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Loyalty Programs</a:t>
            </a:r>
            <a:endParaRPr lang="en-US" sz="1900" dirty="0"/>
          </a:p>
        </p:txBody>
      </p:sp>
      <p:sp>
        <p:nvSpPr>
          <p:cNvPr id="11" name="Text 6"/>
          <p:cNvSpPr/>
          <p:nvPr/>
        </p:nvSpPr>
        <p:spPr>
          <a:xfrm>
            <a:off x="1843326" y="3651409"/>
            <a:ext cx="12107942" cy="3105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Reward repeat buyers to move them into "Loyal" segment faster</a:t>
            </a:r>
            <a:endParaRPr lang="en-US" sz="150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133" y="4202311"/>
            <a:ext cx="970240" cy="1164312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843326" y="4396264"/>
            <a:ext cx="2912388" cy="303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Review Discount Policy</a:t>
            </a:r>
            <a:endParaRPr lang="en-US" sz="1900" dirty="0"/>
          </a:p>
        </p:txBody>
      </p:sp>
      <p:sp>
        <p:nvSpPr>
          <p:cNvPr id="14" name="Text 8"/>
          <p:cNvSpPr/>
          <p:nvPr/>
        </p:nvSpPr>
        <p:spPr>
          <a:xfrm>
            <a:off x="1843326" y="4815721"/>
            <a:ext cx="12107942" cy="3105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Balance sales boosts with margin control for sustainable growth</a:t>
            </a:r>
            <a:endParaRPr lang="en-US" sz="1500" dirty="0"/>
          </a:p>
        </p:txBody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9133" y="5366623"/>
            <a:ext cx="970240" cy="1164312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1843326" y="5560576"/>
            <a:ext cx="2461736" cy="303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Product Positioning</a:t>
            </a:r>
            <a:endParaRPr lang="en-US" sz="1900" dirty="0"/>
          </a:p>
        </p:txBody>
      </p:sp>
      <p:sp>
        <p:nvSpPr>
          <p:cNvPr id="17" name="Text 10"/>
          <p:cNvSpPr/>
          <p:nvPr/>
        </p:nvSpPr>
        <p:spPr>
          <a:xfrm>
            <a:off x="1843326" y="5980033"/>
            <a:ext cx="12107942" cy="3105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Highlight top-rated and best-selling products in marketing campaigns</a:t>
            </a:r>
            <a:endParaRPr lang="en-US" sz="1500" dirty="0"/>
          </a:p>
        </p:txBody>
      </p:sp>
      <p:pic>
        <p:nvPicPr>
          <p:cNvPr id="18" name="Image 5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9133" y="6530935"/>
            <a:ext cx="970240" cy="1164312"/>
          </a:xfrm>
          <a:prstGeom prst="rect">
            <a:avLst/>
          </a:prstGeom>
        </p:spPr>
      </p:pic>
      <p:sp>
        <p:nvSpPr>
          <p:cNvPr id="19" name="Text 11"/>
          <p:cNvSpPr/>
          <p:nvPr/>
        </p:nvSpPr>
        <p:spPr>
          <a:xfrm>
            <a:off x="1843326" y="6724888"/>
            <a:ext cx="2447211" cy="303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Targeted Marketing</a:t>
            </a:r>
            <a:endParaRPr lang="en-US" sz="1900" dirty="0"/>
          </a:p>
        </p:txBody>
      </p:sp>
      <p:sp>
        <p:nvSpPr>
          <p:cNvPr id="20" name="Text 12"/>
          <p:cNvSpPr/>
          <p:nvPr/>
        </p:nvSpPr>
        <p:spPr>
          <a:xfrm>
            <a:off x="1843326" y="7144345"/>
            <a:ext cx="12107942" cy="3105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Focus on high-revenue age groups and express-shipping users</a:t>
            </a:r>
            <a:endParaRPr lang="en-US" sz="15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661154" y="519589"/>
            <a:ext cx="1655445" cy="370046"/>
          </a:xfrm>
          <a:prstGeom prst="roundRect">
            <a:avLst>
              <a:gd name="adj" fmla="val 6126"/>
            </a:avLst>
          </a:prstGeom>
          <a:noFill/>
          <a:ln w="7620">
            <a:solidFill>
              <a:srgbClr val="403CCF"/>
            </a:solidFill>
            <a:prstDash val="solid"/>
          </a:ln>
        </p:spPr>
      </p:sp>
      <p:sp>
        <p:nvSpPr>
          <p:cNvPr id="3" name="Text 1"/>
          <p:cNvSpPr/>
          <p:nvPr/>
        </p:nvSpPr>
        <p:spPr>
          <a:xfrm>
            <a:off x="782002" y="583763"/>
            <a:ext cx="1413748" cy="2416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150" dirty="0">
                <a:solidFill>
                  <a:srgbClr val="403CC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DATASET OVERVIEW</a:t>
            </a:r>
            <a:endParaRPr lang="en-US" sz="1150" dirty="0"/>
          </a:p>
        </p:txBody>
      </p:sp>
      <p:sp>
        <p:nvSpPr>
          <p:cNvPr id="4" name="Text 2"/>
          <p:cNvSpPr/>
          <p:nvPr/>
        </p:nvSpPr>
        <p:spPr>
          <a:xfrm>
            <a:off x="661154" y="965121"/>
            <a:ext cx="4722495" cy="5901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600"/>
              </a:lnSpc>
              <a:buNone/>
            </a:pPr>
            <a:r>
              <a:rPr lang="en-US" sz="37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The Foundation</a:t>
            </a:r>
            <a:endParaRPr lang="en-US" sz="3700" dirty="0"/>
          </a:p>
        </p:txBody>
      </p:sp>
      <p:sp>
        <p:nvSpPr>
          <p:cNvPr id="5" name="Text 3"/>
          <p:cNvSpPr/>
          <p:nvPr/>
        </p:nvSpPr>
        <p:spPr>
          <a:xfrm>
            <a:off x="661154" y="2145387"/>
            <a:ext cx="3782139" cy="6232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900"/>
              </a:lnSpc>
              <a:buNone/>
            </a:pPr>
            <a:r>
              <a:rPr lang="en-US" sz="49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3,900</a:t>
            </a:r>
            <a:endParaRPr lang="en-US" sz="4900" dirty="0"/>
          </a:p>
        </p:txBody>
      </p:sp>
      <p:sp>
        <p:nvSpPr>
          <p:cNvPr id="6" name="Text 4"/>
          <p:cNvSpPr/>
          <p:nvPr/>
        </p:nvSpPr>
        <p:spPr>
          <a:xfrm>
            <a:off x="1371600" y="3004661"/>
            <a:ext cx="2361248" cy="29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Total Purchases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661154" y="3488531"/>
            <a:ext cx="3782139" cy="3023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Transaction records analyzed</a:t>
            </a:r>
            <a:endParaRPr lang="en-US" sz="1450" dirty="0"/>
          </a:p>
        </p:txBody>
      </p:sp>
      <p:sp>
        <p:nvSpPr>
          <p:cNvPr id="8" name="Text 6"/>
          <p:cNvSpPr/>
          <p:nvPr/>
        </p:nvSpPr>
        <p:spPr>
          <a:xfrm>
            <a:off x="4679394" y="2145387"/>
            <a:ext cx="3782258" cy="6232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900"/>
              </a:lnSpc>
              <a:buNone/>
            </a:pPr>
            <a:r>
              <a:rPr lang="en-US" sz="49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18</a:t>
            </a:r>
            <a:endParaRPr lang="en-US" sz="4900" dirty="0"/>
          </a:p>
        </p:txBody>
      </p:sp>
      <p:sp>
        <p:nvSpPr>
          <p:cNvPr id="9" name="Text 7"/>
          <p:cNvSpPr/>
          <p:nvPr/>
        </p:nvSpPr>
        <p:spPr>
          <a:xfrm>
            <a:off x="5389840" y="3004661"/>
            <a:ext cx="2361248" cy="29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 Points</a:t>
            </a:r>
            <a:endParaRPr lang="en-US" sz="1850" dirty="0"/>
          </a:p>
        </p:txBody>
      </p:sp>
      <p:sp>
        <p:nvSpPr>
          <p:cNvPr id="10" name="Text 8"/>
          <p:cNvSpPr/>
          <p:nvPr/>
        </p:nvSpPr>
        <p:spPr>
          <a:xfrm>
            <a:off x="4679394" y="3488531"/>
            <a:ext cx="3782258" cy="3023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Features per transaction</a:t>
            </a:r>
            <a:endParaRPr lang="en-US" sz="1450" dirty="0"/>
          </a:p>
        </p:txBody>
      </p:sp>
      <p:sp>
        <p:nvSpPr>
          <p:cNvPr id="11" name="Text 9"/>
          <p:cNvSpPr/>
          <p:nvPr/>
        </p:nvSpPr>
        <p:spPr>
          <a:xfrm>
            <a:off x="2670215" y="4263033"/>
            <a:ext cx="3782258" cy="6232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900"/>
              </a:lnSpc>
              <a:buNone/>
            </a:pPr>
            <a:r>
              <a:rPr lang="en-US" sz="49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37</a:t>
            </a:r>
            <a:endParaRPr lang="en-US" sz="4900" dirty="0"/>
          </a:p>
        </p:txBody>
      </p:sp>
      <p:sp>
        <p:nvSpPr>
          <p:cNvPr id="12" name="Text 10"/>
          <p:cNvSpPr/>
          <p:nvPr/>
        </p:nvSpPr>
        <p:spPr>
          <a:xfrm>
            <a:off x="3380661" y="5122307"/>
            <a:ext cx="2361248" cy="29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Missing Values</a:t>
            </a:r>
            <a:endParaRPr lang="en-US" sz="1850" dirty="0"/>
          </a:p>
        </p:txBody>
      </p:sp>
      <p:sp>
        <p:nvSpPr>
          <p:cNvPr id="13" name="Text 11"/>
          <p:cNvSpPr/>
          <p:nvPr/>
        </p:nvSpPr>
        <p:spPr>
          <a:xfrm>
            <a:off x="2670215" y="5606177"/>
            <a:ext cx="3782258" cy="3023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Review ratings imputed</a:t>
            </a:r>
            <a:endParaRPr lang="en-US" sz="1450" dirty="0"/>
          </a:p>
        </p:txBody>
      </p:sp>
      <p:sp>
        <p:nvSpPr>
          <p:cNvPr id="14" name="Text 12"/>
          <p:cNvSpPr/>
          <p:nvPr/>
        </p:nvSpPr>
        <p:spPr>
          <a:xfrm>
            <a:off x="661154" y="6120884"/>
            <a:ext cx="2736056" cy="29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Key Features Captured</a:t>
            </a:r>
            <a:endParaRPr lang="en-US" sz="1850" dirty="0"/>
          </a:p>
        </p:txBody>
      </p:sp>
      <p:sp>
        <p:nvSpPr>
          <p:cNvPr id="15" name="Text 13"/>
          <p:cNvSpPr/>
          <p:nvPr/>
        </p:nvSpPr>
        <p:spPr>
          <a:xfrm>
            <a:off x="661154" y="6604754"/>
            <a:ext cx="7800499" cy="3023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Customer demographics: Age, Gender, Location, Subscription Status</a:t>
            </a:r>
            <a:endParaRPr lang="en-US" sz="1450" dirty="0"/>
          </a:p>
        </p:txBody>
      </p:sp>
      <p:sp>
        <p:nvSpPr>
          <p:cNvPr id="16" name="Text 14"/>
          <p:cNvSpPr/>
          <p:nvPr/>
        </p:nvSpPr>
        <p:spPr>
          <a:xfrm>
            <a:off x="661154" y="6973133"/>
            <a:ext cx="7800499" cy="3023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Purchase details: Item, Category, Amount, Season, Size, Color</a:t>
            </a:r>
            <a:endParaRPr lang="en-US" sz="1450" dirty="0"/>
          </a:p>
        </p:txBody>
      </p:sp>
      <p:sp>
        <p:nvSpPr>
          <p:cNvPr id="17" name="Text 15"/>
          <p:cNvSpPr/>
          <p:nvPr/>
        </p:nvSpPr>
        <p:spPr>
          <a:xfrm>
            <a:off x="661154" y="7341513"/>
            <a:ext cx="7800499" cy="3023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Shopping behavior: Discounts, Previous Purchases, Review Rating, Shipping Type</a:t>
            </a:r>
            <a:endParaRPr lang="en-US" sz="1450" dirty="0"/>
          </a:p>
        </p:txBody>
      </p:sp>
      <p:pic>
        <p:nvPicPr>
          <p:cNvPr id="18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30045" y="2050971"/>
            <a:ext cx="5046702" cy="504670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6141958" y="628174"/>
            <a:ext cx="1860113" cy="351949"/>
          </a:xfrm>
          <a:prstGeom prst="roundRect">
            <a:avLst>
              <a:gd name="adj" fmla="val 6387"/>
            </a:avLst>
          </a:prstGeom>
          <a:solidFill>
            <a:srgbClr val="D7D6F5"/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54234" y="804029"/>
            <a:ext cx="149781" cy="14978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478905" y="684252"/>
            <a:ext cx="1410891" cy="2397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DATA PREPARATION</a:t>
            </a:r>
            <a:endParaRPr lang="en-US" sz="1150" dirty="0"/>
          </a:p>
        </p:txBody>
      </p:sp>
      <p:sp>
        <p:nvSpPr>
          <p:cNvPr id="6" name="Text 2"/>
          <p:cNvSpPr/>
          <p:nvPr/>
        </p:nvSpPr>
        <p:spPr>
          <a:xfrm>
            <a:off x="6141958" y="1055013"/>
            <a:ext cx="7536418" cy="5853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600"/>
              </a:lnSpc>
              <a:buNone/>
            </a:pPr>
            <a:r>
              <a:rPr lang="en-US" sz="36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Python-Powered Data Cleaning</a:t>
            </a:r>
            <a:endParaRPr lang="en-US" sz="3650" dirty="0"/>
          </a:p>
        </p:txBody>
      </p:sp>
      <p:sp>
        <p:nvSpPr>
          <p:cNvPr id="7" name="Text 3"/>
          <p:cNvSpPr/>
          <p:nvPr/>
        </p:nvSpPr>
        <p:spPr>
          <a:xfrm>
            <a:off x="6141958" y="1921193"/>
            <a:ext cx="187285" cy="2340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49495A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01</a:t>
            </a:r>
            <a:endParaRPr lang="en-US" sz="145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1958" y="2216587"/>
            <a:ext cx="7832884" cy="22860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6141958" y="2355890"/>
            <a:ext cx="3371969" cy="292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 Loading &amp; Exploration</a:t>
            </a:r>
            <a:endParaRPr lang="en-US" sz="1800" dirty="0"/>
          </a:p>
        </p:txBody>
      </p:sp>
      <p:sp>
        <p:nvSpPr>
          <p:cNvPr id="10" name="Text 5"/>
          <p:cNvSpPr/>
          <p:nvPr/>
        </p:nvSpPr>
        <p:spPr>
          <a:xfrm>
            <a:off x="6141958" y="2760821"/>
            <a:ext cx="7832884" cy="2995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Imported dataset using pandas, analyzed structure with df.info() and summary statistics</a:t>
            </a:r>
            <a:endParaRPr lang="en-US" sz="1450" dirty="0"/>
          </a:p>
        </p:txBody>
      </p:sp>
      <p:sp>
        <p:nvSpPr>
          <p:cNvPr id="11" name="Text 6"/>
          <p:cNvSpPr/>
          <p:nvPr/>
        </p:nvSpPr>
        <p:spPr>
          <a:xfrm>
            <a:off x="6141958" y="3388043"/>
            <a:ext cx="187285" cy="2340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49495A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02</a:t>
            </a:r>
            <a:endParaRPr lang="en-US" sz="14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1958" y="3664744"/>
            <a:ext cx="7832884" cy="22860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6141958" y="3822740"/>
            <a:ext cx="2734032" cy="292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Missing Data Handling</a:t>
            </a:r>
            <a:endParaRPr lang="en-US" sz="1800" dirty="0"/>
          </a:p>
        </p:txBody>
      </p:sp>
      <p:sp>
        <p:nvSpPr>
          <p:cNvPr id="14" name="Text 8"/>
          <p:cNvSpPr/>
          <p:nvPr/>
        </p:nvSpPr>
        <p:spPr>
          <a:xfrm>
            <a:off x="6141958" y="4227671"/>
            <a:ext cx="7832884" cy="2995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Imputed Review Rating nulls using median rating per product category</a:t>
            </a:r>
            <a:endParaRPr lang="en-US" sz="1450" dirty="0"/>
          </a:p>
        </p:txBody>
      </p:sp>
      <p:sp>
        <p:nvSpPr>
          <p:cNvPr id="15" name="Text 9"/>
          <p:cNvSpPr/>
          <p:nvPr/>
        </p:nvSpPr>
        <p:spPr>
          <a:xfrm>
            <a:off x="6141958" y="4854893"/>
            <a:ext cx="187285" cy="2340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49495A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03</a:t>
            </a:r>
            <a:endParaRPr lang="en-US" sz="1450" dirty="0"/>
          </a:p>
        </p:txBody>
      </p:sp>
      <p:pic>
        <p:nvPicPr>
          <p:cNvPr id="16" name="Image 4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41958" y="5112901"/>
            <a:ext cx="7832884" cy="22860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6141958" y="5289590"/>
            <a:ext cx="2440543" cy="292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Feature Engineering</a:t>
            </a:r>
            <a:endParaRPr lang="en-US" sz="1800" dirty="0"/>
          </a:p>
        </p:txBody>
      </p:sp>
      <p:sp>
        <p:nvSpPr>
          <p:cNvPr id="18" name="Text 11"/>
          <p:cNvSpPr/>
          <p:nvPr/>
        </p:nvSpPr>
        <p:spPr>
          <a:xfrm>
            <a:off x="6141958" y="5694521"/>
            <a:ext cx="7832884" cy="2995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Created age_group bins and purchase_frequency_days columns</a:t>
            </a:r>
            <a:endParaRPr lang="en-US" sz="1450" dirty="0"/>
          </a:p>
        </p:txBody>
      </p:sp>
      <p:sp>
        <p:nvSpPr>
          <p:cNvPr id="19" name="Text 12"/>
          <p:cNvSpPr/>
          <p:nvPr/>
        </p:nvSpPr>
        <p:spPr>
          <a:xfrm>
            <a:off x="6141958" y="6321743"/>
            <a:ext cx="187285" cy="2340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49495A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04</a:t>
            </a:r>
            <a:endParaRPr lang="en-US" sz="1450" dirty="0"/>
          </a:p>
        </p:txBody>
      </p:sp>
      <p:pic>
        <p:nvPicPr>
          <p:cNvPr id="20" name="Image 5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41958" y="6561058"/>
            <a:ext cx="7832884" cy="22860"/>
          </a:xfrm>
          <a:prstGeom prst="rect">
            <a:avLst/>
          </a:prstGeom>
        </p:spPr>
      </p:pic>
      <p:sp>
        <p:nvSpPr>
          <p:cNvPr id="21" name="Text 13"/>
          <p:cNvSpPr/>
          <p:nvPr/>
        </p:nvSpPr>
        <p:spPr>
          <a:xfrm>
            <a:off x="6141958" y="6756440"/>
            <a:ext cx="3591997" cy="292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Standardization &amp; Integration</a:t>
            </a:r>
            <a:endParaRPr lang="en-US" sz="1800" dirty="0"/>
          </a:p>
        </p:txBody>
      </p:sp>
      <p:sp>
        <p:nvSpPr>
          <p:cNvPr id="22" name="Text 14"/>
          <p:cNvSpPr/>
          <p:nvPr/>
        </p:nvSpPr>
        <p:spPr>
          <a:xfrm>
            <a:off x="6141958" y="7161371"/>
            <a:ext cx="7832884" cy="2995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Renamed columns to snake_case, removed redundant fields, loaded to PostgreSQL</a:t>
            </a:r>
            <a:endParaRPr lang="en-US" sz="14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631269" y="496014"/>
            <a:ext cx="1180624" cy="354211"/>
          </a:xfrm>
          <a:prstGeom prst="roundRect">
            <a:avLst>
              <a:gd name="adj" fmla="val 6111"/>
            </a:avLst>
          </a:prstGeom>
          <a:noFill/>
          <a:ln w="7620">
            <a:solidFill>
              <a:srgbClr val="403CCF"/>
            </a:solidFill>
            <a:prstDash val="solid"/>
          </a:ln>
        </p:spPr>
      </p:sp>
      <p:sp>
        <p:nvSpPr>
          <p:cNvPr id="3" name="Text 1"/>
          <p:cNvSpPr/>
          <p:nvPr/>
        </p:nvSpPr>
        <p:spPr>
          <a:xfrm>
            <a:off x="746998" y="557689"/>
            <a:ext cx="949166" cy="230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403CC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SQL ANALYSIS</a:t>
            </a:r>
            <a:endParaRPr lang="en-US" sz="1100" dirty="0"/>
          </a:p>
        </p:txBody>
      </p:sp>
      <p:sp>
        <p:nvSpPr>
          <p:cNvPr id="4" name="Text 2"/>
          <p:cNvSpPr/>
          <p:nvPr/>
        </p:nvSpPr>
        <p:spPr>
          <a:xfrm>
            <a:off x="631269" y="922258"/>
            <a:ext cx="6497955" cy="5635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00"/>
              </a:lnSpc>
              <a:buNone/>
            </a:pPr>
            <a:r>
              <a:rPr lang="en-US" sz="35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Revenue Insights by Gender</a:t>
            </a:r>
            <a:endParaRPr lang="en-US" sz="35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1269" y="1959173"/>
            <a:ext cx="6463903" cy="6463903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7542848" y="1936552"/>
            <a:ext cx="4116110" cy="3381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Gender Revenue Comparison</a:t>
            </a:r>
            <a:endParaRPr lang="en-US" sz="2100" dirty="0"/>
          </a:p>
        </p:txBody>
      </p:sp>
      <p:sp>
        <p:nvSpPr>
          <p:cNvPr id="7" name="Text 4"/>
          <p:cNvSpPr/>
          <p:nvPr/>
        </p:nvSpPr>
        <p:spPr>
          <a:xfrm>
            <a:off x="7542848" y="2454950"/>
            <a:ext cx="6463903" cy="5772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Analyzed total revenue generated by male vs. female customers to identify spending patterns and opportunities for targeted marketing strategies.</a:t>
            </a:r>
            <a:endParaRPr lang="en-US" sz="1400" dirty="0"/>
          </a:p>
        </p:txBody>
      </p:sp>
      <p:sp>
        <p:nvSpPr>
          <p:cNvPr id="8" name="Shape 5"/>
          <p:cNvSpPr/>
          <p:nvPr/>
        </p:nvSpPr>
        <p:spPr>
          <a:xfrm>
            <a:off x="7542848" y="3235047"/>
            <a:ext cx="6463903" cy="1343501"/>
          </a:xfrm>
          <a:prstGeom prst="roundRect">
            <a:avLst>
              <a:gd name="adj" fmla="val 2014"/>
            </a:avLst>
          </a:prstGeom>
          <a:solidFill>
            <a:srgbClr val="C3C2F0"/>
          </a:solidFill>
          <a:ln/>
        </p:spPr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3108" y="3508296"/>
            <a:ext cx="225385" cy="180261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8128754" y="3460313"/>
            <a:ext cx="5697736" cy="8658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Key Finding: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Understanding gender-based purchasing behavior enables more effective campaign personalization and product positioning.</a:t>
            </a:r>
            <a:endParaRPr lang="en-US" sz="14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779639"/>
            <a:ext cx="779371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High-Value Discount Users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4828580"/>
            <a:ext cx="4196358" cy="2456617"/>
          </a:xfrm>
          <a:prstGeom prst="roundRect">
            <a:avLst>
              <a:gd name="adj" fmla="val 5956"/>
            </a:avLst>
          </a:prstGeom>
          <a:solidFill>
            <a:srgbClr val="FBFAFF"/>
          </a:solidFill>
          <a:ln w="30480">
            <a:solidFill>
              <a:srgbClr val="403CCF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763310" y="4828580"/>
            <a:ext cx="121920" cy="2456617"/>
          </a:xfrm>
          <a:prstGeom prst="roundRect">
            <a:avLst>
              <a:gd name="adj" fmla="val 27907"/>
            </a:avLst>
          </a:prstGeom>
          <a:solidFill>
            <a:srgbClr val="403CCF"/>
          </a:solidFill>
          <a:ln/>
        </p:spPr>
      </p:sp>
      <p:sp>
        <p:nvSpPr>
          <p:cNvPr id="6" name="Text 3"/>
          <p:cNvSpPr/>
          <p:nvPr/>
        </p:nvSpPr>
        <p:spPr>
          <a:xfrm>
            <a:off x="1142524" y="5085874"/>
            <a:ext cx="359033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Smart Spenders Identified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142524" y="5930622"/>
            <a:ext cx="35903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Customers who used discounts but still spent above average purchase amount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216962" y="4828580"/>
            <a:ext cx="4196358" cy="2456617"/>
          </a:xfrm>
          <a:prstGeom prst="roundRect">
            <a:avLst>
              <a:gd name="adj" fmla="val 5956"/>
            </a:avLst>
          </a:prstGeom>
          <a:solidFill>
            <a:srgbClr val="FBFAFF"/>
          </a:solidFill>
          <a:ln w="30480">
            <a:solidFill>
              <a:srgbClr val="403CCF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5186482" y="4828580"/>
            <a:ext cx="121920" cy="2456617"/>
          </a:xfrm>
          <a:prstGeom prst="roundRect">
            <a:avLst>
              <a:gd name="adj" fmla="val 27907"/>
            </a:avLst>
          </a:prstGeom>
          <a:solidFill>
            <a:srgbClr val="403CCF"/>
          </a:solidFill>
          <a:ln/>
        </p:spPr>
      </p:sp>
      <p:sp>
        <p:nvSpPr>
          <p:cNvPr id="10" name="Text 7"/>
          <p:cNvSpPr/>
          <p:nvPr/>
        </p:nvSpPr>
        <p:spPr>
          <a:xfrm>
            <a:off x="5565696" y="5085874"/>
            <a:ext cx="320016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Strategic Opportunity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565696" y="5576292"/>
            <a:ext cx="359033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These buyers represent high-value customers who respond to promotions without sacrificing basket size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9640133" y="4828580"/>
            <a:ext cx="4196358" cy="2456617"/>
          </a:xfrm>
          <a:prstGeom prst="roundRect">
            <a:avLst>
              <a:gd name="adj" fmla="val 5956"/>
            </a:avLst>
          </a:prstGeom>
          <a:solidFill>
            <a:srgbClr val="FBFAFF"/>
          </a:solidFill>
          <a:ln w="30480">
            <a:solidFill>
              <a:srgbClr val="403CCF"/>
            </a:solidFill>
            <a:prstDash val="solid"/>
          </a:ln>
        </p:spPr>
      </p:sp>
      <p:sp>
        <p:nvSpPr>
          <p:cNvPr id="13" name="Shape 10"/>
          <p:cNvSpPr/>
          <p:nvPr/>
        </p:nvSpPr>
        <p:spPr>
          <a:xfrm>
            <a:off x="9609653" y="4828580"/>
            <a:ext cx="121920" cy="2456617"/>
          </a:xfrm>
          <a:prstGeom prst="roundRect">
            <a:avLst>
              <a:gd name="adj" fmla="val 27907"/>
            </a:avLst>
          </a:prstGeom>
          <a:solidFill>
            <a:srgbClr val="403CCF"/>
          </a:solidFill>
          <a:ln/>
        </p:spPr>
      </p:sp>
      <p:sp>
        <p:nvSpPr>
          <p:cNvPr id="14" name="Text 11"/>
          <p:cNvSpPr/>
          <p:nvPr/>
        </p:nvSpPr>
        <p:spPr>
          <a:xfrm>
            <a:off x="9988868" y="5085874"/>
            <a:ext cx="28634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Marketing Potential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9988868" y="5576292"/>
            <a:ext cx="35903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Target this segment with exclusive offers to drive loyalty and repeat purchases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428149" y="336352"/>
            <a:ext cx="1124069" cy="229910"/>
          </a:xfrm>
          <a:prstGeom prst="roundRect">
            <a:avLst>
              <a:gd name="adj" fmla="val 6386"/>
            </a:avLst>
          </a:prstGeom>
          <a:solidFill>
            <a:srgbClr val="D7D6F5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501491" y="402312"/>
            <a:ext cx="97869" cy="9786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48295" y="373023"/>
            <a:ext cx="830580" cy="1565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TOP PERFORMERS</a:t>
            </a:r>
            <a:endParaRPr lang="en-US" sz="750" dirty="0"/>
          </a:p>
        </p:txBody>
      </p:sp>
      <p:sp>
        <p:nvSpPr>
          <p:cNvPr id="5" name="Text 2"/>
          <p:cNvSpPr/>
          <p:nvPr/>
        </p:nvSpPr>
        <p:spPr>
          <a:xfrm>
            <a:off x="428149" y="615196"/>
            <a:ext cx="3058597" cy="3823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Product Excellence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428149" y="1303258"/>
            <a:ext cx="2358628" cy="2293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Top 5 Products by Rating</a:t>
            </a:r>
            <a:endParaRPr lang="en-US" sz="1400" dirty="0"/>
          </a:p>
        </p:txBody>
      </p:sp>
      <p:sp>
        <p:nvSpPr>
          <p:cNvPr id="7" name="Text 4"/>
          <p:cNvSpPr/>
          <p:nvPr/>
        </p:nvSpPr>
        <p:spPr>
          <a:xfrm>
            <a:off x="428149" y="1654850"/>
            <a:ext cx="5330547" cy="1957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Identified highest-rated products based on customer reviews</a:t>
            </a:r>
            <a:endParaRPr lang="en-US" sz="950" dirty="0"/>
          </a:p>
        </p:txBody>
      </p:sp>
      <p:sp>
        <p:nvSpPr>
          <p:cNvPr id="8" name="Shape 5"/>
          <p:cNvSpPr/>
          <p:nvPr/>
        </p:nvSpPr>
        <p:spPr>
          <a:xfrm>
            <a:off x="428149" y="2049291"/>
            <a:ext cx="5330547" cy="22860"/>
          </a:xfrm>
          <a:prstGeom prst="rect">
            <a:avLst/>
          </a:prstGeom>
          <a:solidFill>
            <a:srgbClr val="49495A">
              <a:alpha val="50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428149" y="2209681"/>
            <a:ext cx="2005132" cy="2293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Shipping Preferences</a:t>
            </a:r>
            <a:endParaRPr lang="en-US" sz="1400" dirty="0"/>
          </a:p>
        </p:txBody>
      </p:sp>
      <p:sp>
        <p:nvSpPr>
          <p:cNvPr id="10" name="Text 7"/>
          <p:cNvSpPr/>
          <p:nvPr/>
        </p:nvSpPr>
        <p:spPr>
          <a:xfrm>
            <a:off x="428149" y="2561273"/>
            <a:ext cx="5330547" cy="1957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Compared average purchase amounts between Standard and Express shipping methods</a:t>
            </a:r>
            <a:endParaRPr lang="en-US" sz="950" dirty="0"/>
          </a:p>
        </p:txBody>
      </p:sp>
      <p:pic>
        <p:nvPicPr>
          <p:cNvPr id="11" name="Image 1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4687" y="1318617"/>
            <a:ext cx="7830145" cy="7830145"/>
          </a:xfrm>
          <a:prstGeom prst="rect">
            <a:avLst/>
          </a:prstGeom>
        </p:spPr>
      </p:pic>
      <p:sp>
        <p:nvSpPr>
          <p:cNvPr id="12" name="Shape 8"/>
          <p:cNvSpPr/>
          <p:nvPr/>
        </p:nvSpPr>
        <p:spPr>
          <a:xfrm>
            <a:off x="428149" y="9424035"/>
            <a:ext cx="6825853" cy="704731"/>
          </a:xfrm>
          <a:prstGeom prst="roundRect">
            <a:avLst>
              <a:gd name="adj" fmla="val 2604"/>
            </a:avLst>
          </a:prstGeom>
          <a:solidFill>
            <a:srgbClr val="403CCF"/>
          </a:solidFill>
          <a:ln/>
        </p:spPr>
      </p:sp>
      <p:sp>
        <p:nvSpPr>
          <p:cNvPr id="13" name="Text 9"/>
          <p:cNvSpPr/>
          <p:nvPr/>
        </p:nvSpPr>
        <p:spPr>
          <a:xfrm>
            <a:off x="550426" y="9546312"/>
            <a:ext cx="1529239" cy="1910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Quality Signals</a:t>
            </a:r>
            <a:endParaRPr lang="en-US" sz="1200" dirty="0"/>
          </a:p>
        </p:txBody>
      </p:sp>
      <p:sp>
        <p:nvSpPr>
          <p:cNvPr id="14" name="Text 10"/>
          <p:cNvSpPr/>
          <p:nvPr/>
        </p:nvSpPr>
        <p:spPr>
          <a:xfrm>
            <a:off x="550426" y="9810750"/>
            <a:ext cx="6581299" cy="1957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50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Top-rated products drive customer satisfaction and repeat business</a:t>
            </a:r>
            <a:endParaRPr lang="en-US" sz="950" dirty="0"/>
          </a:p>
        </p:txBody>
      </p:sp>
      <p:sp>
        <p:nvSpPr>
          <p:cNvPr id="15" name="Shape 11"/>
          <p:cNvSpPr/>
          <p:nvPr/>
        </p:nvSpPr>
        <p:spPr>
          <a:xfrm>
            <a:off x="7376279" y="9424035"/>
            <a:ext cx="6825972" cy="704731"/>
          </a:xfrm>
          <a:prstGeom prst="roundRect">
            <a:avLst>
              <a:gd name="adj" fmla="val 2604"/>
            </a:avLst>
          </a:prstGeom>
          <a:solidFill>
            <a:srgbClr val="403CCF"/>
          </a:solidFill>
          <a:ln/>
        </p:spPr>
      </p:sp>
      <p:sp>
        <p:nvSpPr>
          <p:cNvPr id="16" name="Text 12"/>
          <p:cNvSpPr/>
          <p:nvPr/>
        </p:nvSpPr>
        <p:spPr>
          <a:xfrm>
            <a:off x="7498556" y="9546312"/>
            <a:ext cx="1529239" cy="1910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Shipping Insights</a:t>
            </a:r>
            <a:endParaRPr lang="en-US" sz="1200" dirty="0"/>
          </a:p>
        </p:txBody>
      </p:sp>
      <p:sp>
        <p:nvSpPr>
          <p:cNvPr id="17" name="Text 13"/>
          <p:cNvSpPr/>
          <p:nvPr/>
        </p:nvSpPr>
        <p:spPr>
          <a:xfrm>
            <a:off x="7498556" y="9810750"/>
            <a:ext cx="6581418" cy="1957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50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Express shipping users show distinct spending patterns worth targeting</a:t>
            </a:r>
            <a:endParaRPr lang="en-US" sz="9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8906" y="604123"/>
            <a:ext cx="8180427" cy="6865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Subscription Impact Analysis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1508284" y="3157895"/>
            <a:ext cx="2702243" cy="549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300"/>
              </a:lnSpc>
              <a:buNone/>
            </a:pPr>
            <a:r>
              <a:rPr lang="en-US" sz="43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2.3x</a:t>
            </a:r>
            <a:endParaRPr lang="en-US" sz="43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11699" y="1784866"/>
            <a:ext cx="3295531" cy="329553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288852" y="5354955"/>
            <a:ext cx="3141226" cy="343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Higher Average Spend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768906" y="5830014"/>
            <a:ext cx="4181118" cy="351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Subscribers vs. non-subscribers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5963960" y="3157895"/>
            <a:ext cx="2702243" cy="549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300"/>
              </a:lnSpc>
              <a:buNone/>
            </a:pPr>
            <a:r>
              <a:rPr lang="en-US" sz="43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68%</a:t>
            </a:r>
            <a:endParaRPr lang="en-US" sz="430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7375" y="1784866"/>
            <a:ext cx="3295531" cy="3295531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743456" y="5354955"/>
            <a:ext cx="3143250" cy="343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Revenue Contribution</a:t>
            </a:r>
            <a:endParaRPr lang="en-US" sz="2150" dirty="0"/>
          </a:p>
        </p:txBody>
      </p:sp>
      <p:sp>
        <p:nvSpPr>
          <p:cNvPr id="10" name="Text 6"/>
          <p:cNvSpPr/>
          <p:nvPr/>
        </p:nvSpPr>
        <p:spPr>
          <a:xfrm>
            <a:off x="5224582" y="5830014"/>
            <a:ext cx="4181118" cy="351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From subscription customers</a:t>
            </a:r>
            <a:endParaRPr lang="en-US" sz="1700" dirty="0"/>
          </a:p>
        </p:txBody>
      </p:sp>
      <p:sp>
        <p:nvSpPr>
          <p:cNvPr id="11" name="Text 7"/>
          <p:cNvSpPr/>
          <p:nvPr/>
        </p:nvSpPr>
        <p:spPr>
          <a:xfrm>
            <a:off x="10419636" y="3157895"/>
            <a:ext cx="2702243" cy="549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300"/>
              </a:lnSpc>
              <a:buNone/>
            </a:pPr>
            <a:r>
              <a:rPr lang="en-US" sz="43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5+</a:t>
            </a:r>
            <a:endParaRPr lang="en-US" sz="4300" dirty="0"/>
          </a:p>
        </p:txBody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3051" y="1784866"/>
            <a:ext cx="3295531" cy="3295531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0369153" y="5354955"/>
            <a:ext cx="2803327" cy="343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Purchase Threshold</a:t>
            </a:r>
            <a:endParaRPr lang="en-US" sz="2150" dirty="0"/>
          </a:p>
        </p:txBody>
      </p:sp>
      <p:sp>
        <p:nvSpPr>
          <p:cNvPr id="14" name="Text 9"/>
          <p:cNvSpPr/>
          <p:nvPr/>
        </p:nvSpPr>
        <p:spPr>
          <a:xfrm>
            <a:off x="9680258" y="5830014"/>
            <a:ext cx="4181118" cy="351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Repeat buyers likely to subscribe</a:t>
            </a:r>
            <a:endParaRPr lang="en-US" sz="1700" dirty="0"/>
          </a:p>
        </p:txBody>
      </p:sp>
      <p:sp>
        <p:nvSpPr>
          <p:cNvPr id="15" name="Text 10"/>
          <p:cNvSpPr/>
          <p:nvPr/>
        </p:nvSpPr>
        <p:spPr>
          <a:xfrm>
            <a:off x="1098352" y="6675596"/>
            <a:ext cx="12763143" cy="7029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Customers with more than 5 purchases show significantly higher subscription conversion rates, indicating strong loyalty potential.</a:t>
            </a:r>
            <a:endParaRPr lang="en-US" sz="1700" dirty="0"/>
          </a:p>
        </p:txBody>
      </p:sp>
      <p:sp>
        <p:nvSpPr>
          <p:cNvPr id="16" name="Shape 11"/>
          <p:cNvSpPr/>
          <p:nvPr/>
        </p:nvSpPr>
        <p:spPr>
          <a:xfrm>
            <a:off x="768906" y="6428542"/>
            <a:ext cx="30480" cy="1197054"/>
          </a:xfrm>
          <a:prstGeom prst="rect">
            <a:avLst/>
          </a:prstGeom>
          <a:solidFill>
            <a:srgbClr val="403CCF"/>
          </a:solidFill>
          <a:ln/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09136" y="716280"/>
            <a:ext cx="2389465" cy="395883"/>
          </a:xfrm>
          <a:prstGeom prst="roundRect">
            <a:avLst>
              <a:gd name="adj" fmla="val 6142"/>
            </a:avLst>
          </a:prstGeom>
          <a:noFill/>
          <a:ln w="7620">
            <a:solidFill>
              <a:srgbClr val="403CCF"/>
            </a:solidFill>
            <a:prstDash val="solid"/>
          </a:ln>
        </p:spPr>
      </p:sp>
      <p:sp>
        <p:nvSpPr>
          <p:cNvPr id="3" name="Text 1"/>
          <p:cNvSpPr/>
          <p:nvPr/>
        </p:nvSpPr>
        <p:spPr>
          <a:xfrm>
            <a:off x="838319" y="784622"/>
            <a:ext cx="2131100" cy="2591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403CC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CUSTOMER SEGMENTATION</a:t>
            </a:r>
            <a:endParaRPr lang="en-US" sz="1250" dirty="0"/>
          </a:p>
        </p:txBody>
      </p:sp>
      <p:sp>
        <p:nvSpPr>
          <p:cNvPr id="4" name="Text 2"/>
          <p:cNvSpPr/>
          <p:nvPr/>
        </p:nvSpPr>
        <p:spPr>
          <a:xfrm>
            <a:off x="709136" y="1193125"/>
            <a:ext cx="9051012" cy="6331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950"/>
              </a:lnSpc>
              <a:buNone/>
            </a:pPr>
            <a:r>
              <a:rPr lang="en-US" sz="39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Understanding Customer Lifecycle</a:t>
            </a:r>
            <a:endParaRPr lang="en-US" sz="39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22151" y="2130147"/>
            <a:ext cx="2179915" cy="1167289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3869531" y="2680335"/>
            <a:ext cx="284917" cy="3561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5304592" y="2332673"/>
            <a:ext cx="1371481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Loyal</a:t>
            </a:r>
            <a:endParaRPr lang="en-US" sz="1950" dirty="0"/>
          </a:p>
        </p:txBody>
      </p:sp>
      <p:sp>
        <p:nvSpPr>
          <p:cNvPr id="8" name="Text 5"/>
          <p:cNvSpPr/>
          <p:nvPr/>
        </p:nvSpPr>
        <p:spPr>
          <a:xfrm>
            <a:off x="5304592" y="2770703"/>
            <a:ext cx="1371481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10+ purchases</a:t>
            </a:r>
            <a:endParaRPr lang="en-US" sz="1550" dirty="0"/>
          </a:p>
        </p:txBody>
      </p:sp>
      <p:sp>
        <p:nvSpPr>
          <p:cNvPr id="9" name="Shape 6"/>
          <p:cNvSpPr/>
          <p:nvPr/>
        </p:nvSpPr>
        <p:spPr>
          <a:xfrm>
            <a:off x="5152668" y="3313152"/>
            <a:ext cx="8717994" cy="11430"/>
          </a:xfrm>
          <a:prstGeom prst="roundRect">
            <a:avLst>
              <a:gd name="adj" fmla="val 265913"/>
            </a:avLst>
          </a:prstGeom>
          <a:solidFill>
            <a:srgbClr val="D0CED9"/>
          </a:solidFill>
          <a:ln/>
        </p:spPr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2134" y="3348038"/>
            <a:ext cx="4359950" cy="1167289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3869531" y="3753564"/>
            <a:ext cx="284917" cy="3561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2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6394609" y="3550563"/>
            <a:ext cx="1320879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Returning</a:t>
            </a:r>
            <a:endParaRPr lang="en-US" sz="1950" dirty="0"/>
          </a:p>
        </p:txBody>
      </p:sp>
      <p:sp>
        <p:nvSpPr>
          <p:cNvPr id="13" name="Text 9"/>
          <p:cNvSpPr/>
          <p:nvPr/>
        </p:nvSpPr>
        <p:spPr>
          <a:xfrm>
            <a:off x="6394609" y="3988594"/>
            <a:ext cx="1320879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2-9 purchases</a:t>
            </a:r>
            <a:endParaRPr lang="en-US" sz="1550" dirty="0"/>
          </a:p>
        </p:txBody>
      </p:sp>
      <p:sp>
        <p:nvSpPr>
          <p:cNvPr id="14" name="Shape 10"/>
          <p:cNvSpPr/>
          <p:nvPr/>
        </p:nvSpPr>
        <p:spPr>
          <a:xfrm>
            <a:off x="6242685" y="4531043"/>
            <a:ext cx="7627977" cy="11430"/>
          </a:xfrm>
          <a:prstGeom prst="roundRect">
            <a:avLst>
              <a:gd name="adj" fmla="val 265913"/>
            </a:avLst>
          </a:prstGeom>
          <a:solidFill>
            <a:srgbClr val="D0CED9"/>
          </a:solidFill>
          <a:ln/>
        </p:spPr>
      </p:sp>
      <p:pic>
        <p:nvPicPr>
          <p:cNvPr id="1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117" y="4565928"/>
            <a:ext cx="6539984" cy="1167289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3869650" y="4971455"/>
            <a:ext cx="284917" cy="3561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</a:t>
            </a:r>
            <a:endParaRPr lang="en-US" sz="2200" dirty="0"/>
          </a:p>
        </p:txBody>
      </p:sp>
      <p:sp>
        <p:nvSpPr>
          <p:cNvPr id="17" name="Text 12"/>
          <p:cNvSpPr/>
          <p:nvPr/>
        </p:nvSpPr>
        <p:spPr>
          <a:xfrm>
            <a:off x="7484626" y="4768453"/>
            <a:ext cx="1043345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New</a:t>
            </a:r>
            <a:endParaRPr lang="en-US" sz="1950" dirty="0"/>
          </a:p>
        </p:txBody>
      </p:sp>
      <p:sp>
        <p:nvSpPr>
          <p:cNvPr id="18" name="Text 13"/>
          <p:cNvSpPr/>
          <p:nvPr/>
        </p:nvSpPr>
        <p:spPr>
          <a:xfrm>
            <a:off x="7484626" y="5206484"/>
            <a:ext cx="1043345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1 purchase</a:t>
            </a:r>
            <a:endParaRPr lang="en-US" sz="1550" dirty="0"/>
          </a:p>
        </p:txBody>
      </p:sp>
      <p:sp>
        <p:nvSpPr>
          <p:cNvPr id="19" name="Text 14"/>
          <p:cNvSpPr/>
          <p:nvPr/>
        </p:nvSpPr>
        <p:spPr>
          <a:xfrm>
            <a:off x="709136" y="6163628"/>
            <a:ext cx="3943231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Discount-Dependent Products</a:t>
            </a:r>
            <a:endParaRPr lang="en-US" sz="1950" dirty="0"/>
          </a:p>
        </p:txBody>
      </p:sp>
      <p:sp>
        <p:nvSpPr>
          <p:cNvPr id="20" name="Text 15"/>
          <p:cNvSpPr/>
          <p:nvPr/>
        </p:nvSpPr>
        <p:spPr>
          <a:xfrm>
            <a:off x="709136" y="6682621"/>
            <a:ext cx="4028718" cy="6484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5 products with highest % of discounted purchases identified</a:t>
            </a:r>
            <a:endParaRPr lang="en-US" sz="1550" dirty="0"/>
          </a:p>
        </p:txBody>
      </p:sp>
      <p:sp>
        <p:nvSpPr>
          <p:cNvPr id="21" name="Text 16"/>
          <p:cNvSpPr/>
          <p:nvPr/>
        </p:nvSpPr>
        <p:spPr>
          <a:xfrm>
            <a:off x="5239822" y="6163628"/>
            <a:ext cx="2532817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Category Leaders</a:t>
            </a:r>
            <a:endParaRPr lang="en-US" sz="1950" dirty="0"/>
          </a:p>
        </p:txBody>
      </p:sp>
      <p:sp>
        <p:nvSpPr>
          <p:cNvPr id="22" name="Text 17"/>
          <p:cNvSpPr/>
          <p:nvPr/>
        </p:nvSpPr>
        <p:spPr>
          <a:xfrm>
            <a:off x="5239822" y="6682621"/>
            <a:ext cx="4165759" cy="6484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Top 3 most purchased products per category analyzed</a:t>
            </a:r>
            <a:endParaRPr lang="en-US" sz="1550" dirty="0"/>
          </a:p>
        </p:txBody>
      </p:sp>
      <p:sp>
        <p:nvSpPr>
          <p:cNvPr id="23" name="Text 18"/>
          <p:cNvSpPr/>
          <p:nvPr/>
        </p:nvSpPr>
        <p:spPr>
          <a:xfrm>
            <a:off x="9907548" y="6163628"/>
            <a:ext cx="2603778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Age Group Revenue</a:t>
            </a:r>
            <a:endParaRPr lang="en-US" sz="1950" dirty="0"/>
          </a:p>
        </p:txBody>
      </p:sp>
      <p:sp>
        <p:nvSpPr>
          <p:cNvPr id="24" name="Text 19"/>
          <p:cNvSpPr/>
          <p:nvPr/>
        </p:nvSpPr>
        <p:spPr>
          <a:xfrm>
            <a:off x="9907548" y="6682621"/>
            <a:ext cx="4028718" cy="6484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Total contribution calculated by demographic segment</a:t>
            </a:r>
            <a:endParaRPr lang="en-US" sz="15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30672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770334" y="605195"/>
            <a:ext cx="1786652" cy="413623"/>
          </a:xfrm>
          <a:prstGeom prst="roundRect">
            <a:avLst>
              <a:gd name="adj" fmla="val 6386"/>
            </a:avLst>
          </a:prstGeom>
          <a:solidFill>
            <a:srgbClr val="D7D6F5"/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2375" y="724019"/>
            <a:ext cx="175974" cy="17597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166336" y="671155"/>
            <a:ext cx="1258610" cy="2817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VISUALIZATION</a:t>
            </a:r>
            <a:endParaRPr lang="en-US" sz="1350" dirty="0"/>
          </a:p>
        </p:txBody>
      </p:sp>
      <p:sp>
        <p:nvSpPr>
          <p:cNvPr id="6" name="Text 2"/>
          <p:cNvSpPr/>
          <p:nvPr/>
        </p:nvSpPr>
        <p:spPr>
          <a:xfrm>
            <a:off x="770334" y="1106805"/>
            <a:ext cx="7603331" cy="13756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Interactive Power BI Dashboard</a:t>
            </a:r>
            <a:endParaRPr lang="en-US" sz="43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0334" y="2812494"/>
            <a:ext cx="550188" cy="55018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595557" y="2943106"/>
            <a:ext cx="2751177" cy="3438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Revenue Trends</a:t>
            </a:r>
            <a:endParaRPr lang="en-US" sz="2150" dirty="0"/>
          </a:p>
        </p:txBody>
      </p:sp>
      <p:sp>
        <p:nvSpPr>
          <p:cNvPr id="9" name="Text 4"/>
          <p:cNvSpPr/>
          <p:nvPr/>
        </p:nvSpPr>
        <p:spPr>
          <a:xfrm>
            <a:off x="1595557" y="3418999"/>
            <a:ext cx="6778109" cy="7043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Track spending patterns across time, categories, and customer segments</a:t>
            </a:r>
            <a:endParaRPr lang="en-US" sz="17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70334" y="4563547"/>
            <a:ext cx="550188" cy="55018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595557" y="4694158"/>
            <a:ext cx="2751177" cy="3438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Customer Insights</a:t>
            </a:r>
            <a:endParaRPr lang="en-US" sz="2150" dirty="0"/>
          </a:p>
        </p:txBody>
      </p:sp>
      <p:sp>
        <p:nvSpPr>
          <p:cNvPr id="12" name="Text 6"/>
          <p:cNvSpPr/>
          <p:nvPr/>
        </p:nvSpPr>
        <p:spPr>
          <a:xfrm>
            <a:off x="1595557" y="5170051"/>
            <a:ext cx="6778109" cy="7043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Visualize demographics, subscription status, and purchase frequency</a:t>
            </a:r>
            <a:endParaRPr lang="en-US" sz="170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70334" y="6314599"/>
            <a:ext cx="550188" cy="550188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595557" y="6445210"/>
            <a:ext cx="2751177" cy="3438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Interactive Filters</a:t>
            </a:r>
            <a:endParaRPr lang="en-US" sz="2150" dirty="0"/>
          </a:p>
        </p:txBody>
      </p:sp>
      <p:sp>
        <p:nvSpPr>
          <p:cNvPr id="15" name="Text 8"/>
          <p:cNvSpPr/>
          <p:nvPr/>
        </p:nvSpPr>
        <p:spPr>
          <a:xfrm>
            <a:off x="1595557" y="6921103"/>
            <a:ext cx="6778109" cy="7043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Drill down by age group, location, product category, and shipping type</a:t>
            </a:r>
            <a:endParaRPr lang="en-US" sz="17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2026-01-03T14:09:31Z</dcterms:created>
  <dcterms:modified xsi:type="dcterms:W3CDTF">2026-01-03T14:09:31Z</dcterms:modified>
</cp:coreProperties>
</file>